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158" y="1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34C313-B6D9-43C8-9D18-E6F50F289973}" type="datetimeFigureOut">
              <a:rPr lang="en-US" smtClean="0"/>
              <a:t>9/4/2013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437968-3794-4ADC-8792-4F1DA796FE1B}" type="slidenum">
              <a:rPr lang="en-US" smtClean="0"/>
              <a:t>‹#›</a:t>
            </a:fld>
            <a:endParaRPr lang="en-US" dirty="0"/>
          </a:p>
        </p:txBody>
      </p:sp>
    </p:spTree>
    <p:extLst>
      <p:ext uri="{BB962C8B-B14F-4D97-AF65-F5344CB8AC3E}">
        <p14:creationId xmlns:p14="http://schemas.microsoft.com/office/powerpoint/2010/main" val="4246020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437968-3794-4ADC-8792-4F1DA796FE1B}"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18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437968-3794-4ADC-8792-4F1DA796FE1B}" type="slidenum">
              <a:rPr lang="en-US" smtClean="0"/>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437968-3794-4ADC-8792-4F1DA796FE1B}" type="slidenum">
              <a:rPr lang="en-US" smtClean="0"/>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437968-3794-4ADC-8792-4F1DA796FE1B}" type="slidenum">
              <a:rPr lang="en-US" smtClean="0"/>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F437968-3794-4ADC-8792-4F1DA796FE1B}" type="slidenum">
              <a:rPr lang="en-US" smtClean="0"/>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A8BCBD-C25C-4E79-B9A9-229BA1A1430E}" type="datetimeFigureOut">
              <a:rPr lang="en-US" smtClean="0"/>
              <a:t>9/4/2013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957108-055E-4207-A6D6-C94591829A43}"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A8BCBD-C25C-4E79-B9A9-229BA1A1430E}" type="datetimeFigureOut">
              <a:rPr lang="en-US" smtClean="0"/>
              <a:t>9/4/2013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957108-055E-4207-A6D6-C94591829A43}"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gif"/><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blog.remnantbride.com/wp-content/uploads/figtree.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4876800"/>
            <a:ext cx="7772400" cy="1470025"/>
          </a:xfrm>
        </p:spPr>
        <p:txBody>
          <a:bodyPr/>
          <a:lstStyle/>
          <a:p>
            <a:r>
              <a:rPr lang="en-US" dirty="0" smtClean="0"/>
              <a:t>The Geography of Europe</a:t>
            </a:r>
            <a:br>
              <a:rPr lang="en-US" dirty="0" smtClean="0"/>
            </a:br>
            <a:endParaRPr lang="en-US" dirty="0"/>
          </a:p>
        </p:txBody>
      </p:sp>
      <p:sp>
        <p:nvSpPr>
          <p:cNvPr id="3" name="Subtitle 2"/>
          <p:cNvSpPr>
            <a:spLocks noGrp="1"/>
          </p:cNvSpPr>
          <p:nvPr>
            <p:ph type="subTitle" idx="1"/>
          </p:nvPr>
        </p:nvSpPr>
        <p:spPr>
          <a:xfrm>
            <a:off x="5638800" y="5638800"/>
            <a:ext cx="3200400" cy="1066800"/>
          </a:xfrm>
        </p:spPr>
        <p:txBody>
          <a:bodyPr/>
          <a:lstStyle/>
          <a:p>
            <a:r>
              <a:rPr lang="en-US" dirty="0" smtClean="0">
                <a:solidFill>
                  <a:schemeClr val="bg1"/>
                </a:solidFill>
              </a:rPr>
              <a:t>Pages 496-499</a:t>
            </a:r>
            <a:endParaRPr lang="en-US" dirty="0">
              <a:solidFill>
                <a:schemeClr val="bg1"/>
              </a:solidFill>
            </a:endParaRPr>
          </a:p>
        </p:txBody>
      </p:sp>
      <p:pic>
        <p:nvPicPr>
          <p:cNvPr id="4" name="Picture 3" descr="http://www.wpmap.org/wp-content/uploads/2011/05/europe-landforms-map.gif"/>
          <p:cNvPicPr/>
          <p:nvPr/>
        </p:nvPicPr>
        <p:blipFill>
          <a:blip r:embed="rId3" cstate="print"/>
          <a:srcRect/>
          <a:stretch>
            <a:fillRect/>
          </a:stretch>
        </p:blipFill>
        <p:spPr bwMode="auto">
          <a:xfrm>
            <a:off x="1905000" y="381000"/>
            <a:ext cx="5181600" cy="4213371"/>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www.wpmap.org/wp-content/uploads/2011/05/europe-landforms-map.gif"/>
          <p:cNvPicPr/>
          <p:nvPr/>
        </p:nvPicPr>
        <p:blipFill>
          <a:blip r:embed="rId3" cstate="print"/>
          <a:srcRect/>
          <a:stretch>
            <a:fillRect/>
          </a:stretch>
        </p:blipFill>
        <p:spPr bwMode="auto">
          <a:xfrm>
            <a:off x="228600" y="2667000"/>
            <a:ext cx="4495800" cy="3810000"/>
          </a:xfrm>
          <a:prstGeom prst="rect">
            <a:avLst/>
          </a:prstGeom>
          <a:noFill/>
          <a:ln w="9525">
            <a:noFill/>
            <a:miter lim="800000"/>
            <a:headEnd/>
            <a:tailEnd/>
          </a:ln>
        </p:spPr>
      </p:pic>
      <p:pic>
        <p:nvPicPr>
          <p:cNvPr id="50178" name="Picture 2" descr="http://cdn.dipity.com/uploads/events/8851218489ef1d1aec4567c560e5acd6_1M.png"/>
          <p:cNvPicPr>
            <a:picLocks noChangeAspect="1" noChangeArrowheads="1"/>
          </p:cNvPicPr>
          <p:nvPr/>
        </p:nvPicPr>
        <p:blipFill>
          <a:blip r:embed="rId4" cstate="print"/>
          <a:srcRect/>
          <a:stretch>
            <a:fillRect/>
          </a:stretch>
        </p:blipFill>
        <p:spPr bwMode="auto">
          <a:xfrm>
            <a:off x="5486400" y="2590800"/>
            <a:ext cx="2908300" cy="2181225"/>
          </a:xfrm>
          <a:prstGeom prst="rect">
            <a:avLst/>
          </a:prstGeom>
          <a:noFill/>
        </p:spPr>
      </p:pic>
      <p:pic>
        <p:nvPicPr>
          <p:cNvPr id="50180" name="Picture 4" descr="http://www.vikingrivercruises.com/Images/Rhine-river-hero-686x262_tcm43-8542.gif"/>
          <p:cNvPicPr>
            <a:picLocks noChangeAspect="1" noChangeArrowheads="1"/>
          </p:cNvPicPr>
          <p:nvPr/>
        </p:nvPicPr>
        <p:blipFill>
          <a:blip r:embed="rId5" cstate="print"/>
          <a:srcRect/>
          <a:stretch>
            <a:fillRect/>
          </a:stretch>
        </p:blipFill>
        <p:spPr bwMode="auto">
          <a:xfrm>
            <a:off x="4953000" y="4953000"/>
            <a:ext cx="3991427" cy="1524000"/>
          </a:xfrm>
          <a:prstGeom prst="rect">
            <a:avLst/>
          </a:prstGeom>
          <a:noFill/>
        </p:spPr>
      </p:pic>
      <p:sp>
        <p:nvSpPr>
          <p:cNvPr id="2" name="Title 1"/>
          <p:cNvSpPr>
            <a:spLocks noGrp="1"/>
          </p:cNvSpPr>
          <p:nvPr>
            <p:ph type="title"/>
          </p:nvPr>
        </p:nvSpPr>
        <p:spPr/>
        <p:txBody>
          <a:bodyPr/>
          <a:lstStyle/>
          <a:p>
            <a:r>
              <a:rPr lang="en-US" dirty="0" smtClean="0"/>
              <a:t>Northern Europe</a:t>
            </a:r>
            <a:endParaRPr lang="en-US" dirty="0"/>
          </a:p>
        </p:txBody>
      </p:sp>
      <p:sp>
        <p:nvSpPr>
          <p:cNvPr id="3" name="Content Placeholder 2"/>
          <p:cNvSpPr>
            <a:spLocks noGrp="1"/>
          </p:cNvSpPr>
          <p:nvPr>
            <p:ph idx="1"/>
          </p:nvPr>
        </p:nvSpPr>
        <p:spPr/>
        <p:txBody>
          <a:bodyPr/>
          <a:lstStyle/>
          <a:p>
            <a:r>
              <a:rPr lang="en-US" dirty="0" smtClean="0"/>
              <a:t>Landforms – Flatter: Northern European Plains and contains most of Europe’s major rivers</a:t>
            </a:r>
            <a:endParaRPr lang="en-US" dirty="0"/>
          </a:p>
        </p:txBody>
      </p:sp>
      <p:pic>
        <p:nvPicPr>
          <p:cNvPr id="7" name="Picture 6" descr="http://www.wpmap.org/wp-content/uploads/2011/05/europe-landforms-map.gif"/>
          <p:cNvPicPr/>
          <p:nvPr/>
        </p:nvPicPr>
        <p:blipFill>
          <a:blip r:embed="rId3" cstate="print"/>
          <a:srcRect/>
          <a:stretch>
            <a:fillRect/>
          </a:stretch>
        </p:blipFill>
        <p:spPr bwMode="auto">
          <a:xfrm>
            <a:off x="228600" y="2590800"/>
            <a:ext cx="4495800" cy="3810000"/>
          </a:xfrm>
          <a:prstGeom prst="rect">
            <a:avLst/>
          </a:prstGeom>
          <a:noFill/>
          <a:ln w="9525">
            <a:noFill/>
            <a:miter lim="800000"/>
            <a:headEnd/>
            <a:tailEnd/>
          </a:ln>
        </p:spPr>
      </p:pic>
      <p:pic>
        <p:nvPicPr>
          <p:cNvPr id="8" name="Picture 2" descr="http://cdn.dipity.com/uploads/events/8851218489ef1d1aec4567c560e5acd6_1M.png"/>
          <p:cNvPicPr>
            <a:picLocks noChangeAspect="1" noChangeArrowheads="1"/>
          </p:cNvPicPr>
          <p:nvPr/>
        </p:nvPicPr>
        <p:blipFill>
          <a:blip r:embed="rId4" cstate="print"/>
          <a:srcRect/>
          <a:stretch>
            <a:fillRect/>
          </a:stretch>
        </p:blipFill>
        <p:spPr bwMode="auto">
          <a:xfrm>
            <a:off x="5486400" y="2514600"/>
            <a:ext cx="2908300" cy="2181225"/>
          </a:xfrm>
          <a:prstGeom prst="rect">
            <a:avLst/>
          </a:prstGeom>
          <a:noFill/>
        </p:spPr>
      </p:pic>
      <p:pic>
        <p:nvPicPr>
          <p:cNvPr id="9" name="Picture 4" descr="http://www.vikingrivercruises.com/Images/Rhine-river-hero-686x262_tcm43-8542.gif"/>
          <p:cNvPicPr>
            <a:picLocks noChangeAspect="1" noChangeArrowheads="1"/>
          </p:cNvPicPr>
          <p:nvPr/>
        </p:nvPicPr>
        <p:blipFill>
          <a:blip r:embed="rId5" cstate="print"/>
          <a:srcRect/>
          <a:stretch>
            <a:fillRect/>
          </a:stretch>
        </p:blipFill>
        <p:spPr bwMode="auto">
          <a:xfrm>
            <a:off x="4953000" y="4876800"/>
            <a:ext cx="3991427" cy="1524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Northern Europe</a:t>
            </a:r>
            <a:endParaRPr lang="en-US" dirty="0"/>
          </a:p>
        </p:txBody>
      </p:sp>
      <p:sp>
        <p:nvSpPr>
          <p:cNvPr id="3" name="Content Placeholder 2"/>
          <p:cNvSpPr>
            <a:spLocks noGrp="1"/>
          </p:cNvSpPr>
          <p:nvPr>
            <p:ph idx="1"/>
          </p:nvPr>
        </p:nvSpPr>
        <p:spPr/>
        <p:txBody>
          <a:bodyPr/>
          <a:lstStyle/>
          <a:p>
            <a:r>
              <a:rPr lang="en-US" dirty="0" smtClean="0"/>
              <a:t>Climate – Mild Climate, Wetter and Cooler than Southern Europe, Winter winds bring freezing weather. </a:t>
            </a:r>
            <a:endParaRPr lang="en-US" dirty="0"/>
          </a:p>
        </p:txBody>
      </p:sp>
      <p:pic>
        <p:nvPicPr>
          <p:cNvPr id="4" name="Picture 2" descr="http://www.wpmap.org/wp-content/uploads/2011/05/world-map.gif"/>
          <p:cNvPicPr>
            <a:picLocks noChangeAspect="1" noChangeArrowheads="1"/>
          </p:cNvPicPr>
          <p:nvPr/>
        </p:nvPicPr>
        <p:blipFill>
          <a:blip r:embed="rId3" cstate="print"/>
          <a:srcRect/>
          <a:stretch>
            <a:fillRect/>
          </a:stretch>
        </p:blipFill>
        <p:spPr bwMode="auto">
          <a:xfrm>
            <a:off x="1219200" y="3048000"/>
            <a:ext cx="7064907" cy="36290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Northern Europe</a:t>
            </a:r>
            <a:endParaRPr lang="en-US" dirty="0"/>
          </a:p>
        </p:txBody>
      </p:sp>
      <p:sp>
        <p:nvSpPr>
          <p:cNvPr id="3" name="Content Placeholder 2"/>
          <p:cNvSpPr>
            <a:spLocks noGrp="1"/>
          </p:cNvSpPr>
          <p:nvPr>
            <p:ph idx="1"/>
          </p:nvPr>
        </p:nvSpPr>
        <p:spPr/>
        <p:txBody>
          <a:bodyPr/>
          <a:lstStyle/>
          <a:p>
            <a:r>
              <a:rPr lang="en-US" dirty="0" smtClean="0"/>
              <a:t>Vegetation –More of a variety of vegetation can grow here due to the wetter climate. </a:t>
            </a:r>
            <a:endParaRPr lang="en-US" dirty="0"/>
          </a:p>
        </p:txBody>
      </p:sp>
      <p:pic>
        <p:nvPicPr>
          <p:cNvPr id="46082" name="Picture 2" descr="http://www.bgbm.org/bgbm/garden/bereiche/icons/pg_eu.gif"/>
          <p:cNvPicPr>
            <a:picLocks noChangeAspect="1" noChangeArrowheads="1"/>
          </p:cNvPicPr>
          <p:nvPr/>
        </p:nvPicPr>
        <p:blipFill>
          <a:blip r:embed="rId3" cstate="print"/>
          <a:srcRect/>
          <a:stretch>
            <a:fillRect/>
          </a:stretch>
        </p:blipFill>
        <p:spPr bwMode="auto">
          <a:xfrm rot="20645105">
            <a:off x="590956" y="3242523"/>
            <a:ext cx="4012046" cy="2647950"/>
          </a:xfrm>
          <a:prstGeom prst="rect">
            <a:avLst/>
          </a:prstGeom>
          <a:noFill/>
        </p:spPr>
      </p:pic>
      <p:pic>
        <p:nvPicPr>
          <p:cNvPr id="5" name="Picture 2" descr="http://cdn.dipity.com/uploads/events/8851218489ef1d1aec4567c560e5acd6_1M.png"/>
          <p:cNvPicPr>
            <a:picLocks noChangeAspect="1" noChangeArrowheads="1"/>
          </p:cNvPicPr>
          <p:nvPr/>
        </p:nvPicPr>
        <p:blipFill>
          <a:blip r:embed="rId4" cstate="print"/>
          <a:srcRect/>
          <a:stretch>
            <a:fillRect/>
          </a:stretch>
        </p:blipFill>
        <p:spPr bwMode="auto">
          <a:xfrm rot="862244">
            <a:off x="5144689" y="3512961"/>
            <a:ext cx="3459835" cy="25948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082"/>
                                        </p:tgtEl>
                                        <p:attrNameLst>
                                          <p:attrName>style.visibility</p:attrName>
                                        </p:attrNameLst>
                                      </p:cBhvr>
                                      <p:to>
                                        <p:strVal val="visible"/>
                                      </p:to>
                                    </p:set>
                                    <p:animEffect transition="in" filter="fade">
                                      <p:cBhvr>
                                        <p:cTn id="14" dur="1000"/>
                                        <p:tgtEl>
                                          <p:spTgt spid="46082"/>
                                        </p:tgtEl>
                                      </p:cBhvr>
                                    </p:animEffect>
                                    <p:anim calcmode="lin" valueType="num">
                                      <p:cBhvr>
                                        <p:cTn id="15" dur="1000" fill="hold"/>
                                        <p:tgtEl>
                                          <p:spTgt spid="46082"/>
                                        </p:tgtEl>
                                        <p:attrNameLst>
                                          <p:attrName>ppt_x</p:attrName>
                                        </p:attrNameLst>
                                      </p:cBhvr>
                                      <p:tavLst>
                                        <p:tav tm="0">
                                          <p:val>
                                            <p:strVal val="#ppt_x"/>
                                          </p:val>
                                        </p:tav>
                                        <p:tav tm="100000">
                                          <p:val>
                                            <p:strVal val="#ppt_x"/>
                                          </p:val>
                                        </p:tav>
                                      </p:tavLst>
                                    </p:anim>
                                    <p:anim calcmode="lin" valueType="num">
                                      <p:cBhvr>
                                        <p:cTn id="16" dur="1000" fill="hold"/>
                                        <p:tgtEl>
                                          <p:spTgt spid="4608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Northern Europe</a:t>
            </a:r>
            <a:endParaRPr lang="en-US" dirty="0"/>
          </a:p>
        </p:txBody>
      </p:sp>
      <p:sp>
        <p:nvSpPr>
          <p:cNvPr id="3" name="Content Placeholder 2"/>
          <p:cNvSpPr>
            <a:spLocks noGrp="1"/>
          </p:cNvSpPr>
          <p:nvPr>
            <p:ph idx="1"/>
          </p:nvPr>
        </p:nvSpPr>
        <p:spPr>
          <a:xfrm>
            <a:off x="152400" y="1219200"/>
            <a:ext cx="6477000" cy="5257800"/>
          </a:xfrm>
        </p:spPr>
        <p:txBody>
          <a:bodyPr>
            <a:normAutofit lnSpcReduction="10000"/>
          </a:bodyPr>
          <a:lstStyle/>
          <a:p>
            <a:r>
              <a:rPr lang="en-US" dirty="0" smtClean="0"/>
              <a:t>People – The people settled further from the sea because they had the rivers. The rivers were used for transportation and protection.</a:t>
            </a:r>
          </a:p>
          <a:p>
            <a:r>
              <a:rPr lang="en-US" dirty="0" smtClean="0"/>
              <a:t>People also built their towns on the rivers and then would farm the surrounding flat fields. </a:t>
            </a:r>
          </a:p>
          <a:p>
            <a:r>
              <a:rPr lang="en-US" dirty="0" smtClean="0"/>
              <a:t>Due to the fact that the region was so flat, many invaders would follow the fields and attack the nearby towns. </a:t>
            </a:r>
            <a:endParaRPr lang="en-US" dirty="0"/>
          </a:p>
        </p:txBody>
      </p:sp>
      <p:pic>
        <p:nvPicPr>
          <p:cNvPr id="44034" name="Picture 2" descr="http://media.web.britannica.com/eb-media/10/6410-050-FEF6C648.jpg"/>
          <p:cNvPicPr>
            <a:picLocks noChangeAspect="1" noChangeArrowheads="1"/>
          </p:cNvPicPr>
          <p:nvPr/>
        </p:nvPicPr>
        <p:blipFill>
          <a:blip r:embed="rId3" cstate="print"/>
          <a:srcRect/>
          <a:stretch>
            <a:fillRect/>
          </a:stretch>
        </p:blipFill>
        <p:spPr bwMode="auto">
          <a:xfrm>
            <a:off x="6477000" y="4343400"/>
            <a:ext cx="2514600" cy="1968297"/>
          </a:xfrm>
          <a:prstGeom prst="rect">
            <a:avLst/>
          </a:prstGeom>
          <a:noFill/>
        </p:spPr>
      </p:pic>
      <p:pic>
        <p:nvPicPr>
          <p:cNvPr id="44036" name="Picture 4" descr="http://www.worldofmoldova.com/AImages/moldova-dniester.jpg"/>
          <p:cNvPicPr>
            <a:picLocks noChangeAspect="1" noChangeArrowheads="1"/>
          </p:cNvPicPr>
          <p:nvPr/>
        </p:nvPicPr>
        <p:blipFill>
          <a:blip r:embed="rId4" cstate="print"/>
          <a:srcRect/>
          <a:stretch>
            <a:fillRect/>
          </a:stretch>
        </p:blipFill>
        <p:spPr bwMode="auto">
          <a:xfrm>
            <a:off x="6477000" y="1447800"/>
            <a:ext cx="2464341" cy="185318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4036"/>
                                        </p:tgtEl>
                                        <p:attrNameLst>
                                          <p:attrName>style.visibility</p:attrName>
                                        </p:attrNameLst>
                                      </p:cBhvr>
                                      <p:to>
                                        <p:strVal val="visible"/>
                                      </p:to>
                                    </p:set>
                                    <p:animEffect transition="in" filter="fade">
                                      <p:cBhvr>
                                        <p:cTn id="12" dur="1000"/>
                                        <p:tgtEl>
                                          <p:spTgt spid="44036"/>
                                        </p:tgtEl>
                                      </p:cBhvr>
                                    </p:animEffect>
                                    <p:anim calcmode="lin" valueType="num">
                                      <p:cBhvr>
                                        <p:cTn id="13" dur="1000" fill="hold"/>
                                        <p:tgtEl>
                                          <p:spTgt spid="44036"/>
                                        </p:tgtEl>
                                        <p:attrNameLst>
                                          <p:attrName>ppt_x</p:attrName>
                                        </p:attrNameLst>
                                      </p:cBhvr>
                                      <p:tavLst>
                                        <p:tav tm="0">
                                          <p:val>
                                            <p:strVal val="#ppt_x"/>
                                          </p:val>
                                        </p:tav>
                                        <p:tav tm="100000">
                                          <p:val>
                                            <p:strVal val="#ppt_x"/>
                                          </p:val>
                                        </p:tav>
                                      </p:tavLst>
                                    </p:anim>
                                    <p:anim calcmode="lin" valueType="num">
                                      <p:cBhvr>
                                        <p:cTn id="14" dur="1000" fill="hold"/>
                                        <p:tgtEl>
                                          <p:spTgt spid="4403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4034"/>
                                        </p:tgtEl>
                                        <p:attrNameLst>
                                          <p:attrName>style.visibility</p:attrName>
                                        </p:attrNameLst>
                                      </p:cBhvr>
                                      <p:to>
                                        <p:strVal val="visible"/>
                                      </p:to>
                                    </p:set>
                                    <p:animEffect transition="in" filter="fade">
                                      <p:cBhvr>
                                        <p:cTn id="38" dur="1000"/>
                                        <p:tgtEl>
                                          <p:spTgt spid="44034"/>
                                        </p:tgtEl>
                                      </p:cBhvr>
                                    </p:animEffect>
                                    <p:anim calcmode="lin" valueType="num">
                                      <p:cBhvr>
                                        <p:cTn id="39" dur="1000" fill="hold"/>
                                        <p:tgtEl>
                                          <p:spTgt spid="44034"/>
                                        </p:tgtEl>
                                        <p:attrNameLst>
                                          <p:attrName>ppt_x</p:attrName>
                                        </p:attrNameLst>
                                      </p:cBhvr>
                                      <p:tavLst>
                                        <p:tav tm="0">
                                          <p:val>
                                            <p:strVal val="#ppt_x"/>
                                          </p:val>
                                        </p:tav>
                                        <p:tav tm="100000">
                                          <p:val>
                                            <p:strVal val="#ppt_x"/>
                                          </p:val>
                                        </p:tav>
                                      </p:tavLst>
                                    </p:anim>
                                    <p:anim calcmode="lin" valueType="num">
                                      <p:cBhvr>
                                        <p:cTn id="40" dur="1000" fill="hold"/>
                                        <p:tgtEl>
                                          <p:spTgt spid="440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Scandinavia</a:t>
            </a:r>
            <a:endParaRPr lang="en-US" dirty="0"/>
          </a:p>
        </p:txBody>
      </p:sp>
      <p:sp>
        <p:nvSpPr>
          <p:cNvPr id="3" name="Content Placeholder 2"/>
          <p:cNvSpPr>
            <a:spLocks noGrp="1"/>
          </p:cNvSpPr>
          <p:nvPr>
            <p:ph idx="1"/>
          </p:nvPr>
        </p:nvSpPr>
        <p:spPr/>
        <p:txBody>
          <a:bodyPr/>
          <a:lstStyle/>
          <a:p>
            <a:r>
              <a:rPr lang="en-US" dirty="0" smtClean="0"/>
              <a:t>Landforms – Located on a Peninsula with hills and mountains. </a:t>
            </a:r>
            <a:endParaRPr lang="en-US" dirty="0"/>
          </a:p>
        </p:txBody>
      </p:sp>
      <p:pic>
        <p:nvPicPr>
          <p:cNvPr id="4" name="Picture 3" descr="http://www.wpmap.org/wp-content/uploads/2011/05/europe-landforms-map.gif"/>
          <p:cNvPicPr/>
          <p:nvPr/>
        </p:nvPicPr>
        <p:blipFill>
          <a:blip r:embed="rId3" cstate="print"/>
          <a:srcRect/>
          <a:stretch>
            <a:fillRect/>
          </a:stretch>
        </p:blipFill>
        <p:spPr bwMode="auto">
          <a:xfrm>
            <a:off x="3581400" y="2286000"/>
            <a:ext cx="5334000" cy="4191000"/>
          </a:xfrm>
          <a:prstGeom prst="rect">
            <a:avLst/>
          </a:prstGeom>
          <a:noFill/>
          <a:ln w="9525">
            <a:noFill/>
            <a:miter lim="800000"/>
            <a:headEnd/>
            <a:tailEnd/>
          </a:ln>
        </p:spPr>
      </p:pic>
      <p:pic>
        <p:nvPicPr>
          <p:cNvPr id="41986" name="Picture 2" descr="http://www.freeworldmaps.net/europe/scandinavia/scandinavia_map.jpg"/>
          <p:cNvPicPr>
            <a:picLocks noChangeAspect="1" noChangeArrowheads="1"/>
          </p:cNvPicPr>
          <p:nvPr/>
        </p:nvPicPr>
        <p:blipFill>
          <a:blip r:embed="rId4" cstate="print"/>
          <a:srcRect/>
          <a:stretch>
            <a:fillRect/>
          </a:stretch>
        </p:blipFill>
        <p:spPr bwMode="auto">
          <a:xfrm>
            <a:off x="228600" y="2743200"/>
            <a:ext cx="3075086" cy="37623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986"/>
                                        </p:tgtEl>
                                        <p:attrNameLst>
                                          <p:attrName>style.visibility</p:attrName>
                                        </p:attrNameLst>
                                      </p:cBhvr>
                                      <p:to>
                                        <p:strVal val="visible"/>
                                      </p:to>
                                    </p:set>
                                    <p:animEffect transition="in" filter="fade">
                                      <p:cBhvr>
                                        <p:cTn id="14" dur="1000"/>
                                        <p:tgtEl>
                                          <p:spTgt spid="41986"/>
                                        </p:tgtEl>
                                      </p:cBhvr>
                                    </p:animEffect>
                                    <p:anim calcmode="lin" valueType="num">
                                      <p:cBhvr>
                                        <p:cTn id="15" dur="1000" fill="hold"/>
                                        <p:tgtEl>
                                          <p:spTgt spid="41986"/>
                                        </p:tgtEl>
                                        <p:attrNameLst>
                                          <p:attrName>ppt_x</p:attrName>
                                        </p:attrNameLst>
                                      </p:cBhvr>
                                      <p:tavLst>
                                        <p:tav tm="0">
                                          <p:val>
                                            <p:strVal val="#ppt_x"/>
                                          </p:val>
                                        </p:tav>
                                        <p:tav tm="100000">
                                          <p:val>
                                            <p:strVal val="#ppt_x"/>
                                          </p:val>
                                        </p:tav>
                                      </p:tavLst>
                                    </p:anim>
                                    <p:anim calcmode="lin" valueType="num">
                                      <p:cBhvr>
                                        <p:cTn id="16" dur="1000" fill="hold"/>
                                        <p:tgtEl>
                                          <p:spTgt spid="4198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Scandinavia</a:t>
            </a:r>
            <a:endParaRPr lang="en-US" dirty="0"/>
          </a:p>
        </p:txBody>
      </p:sp>
      <p:sp>
        <p:nvSpPr>
          <p:cNvPr id="3" name="Content Placeholder 2"/>
          <p:cNvSpPr>
            <a:spLocks noGrp="1"/>
          </p:cNvSpPr>
          <p:nvPr>
            <p:ph idx="1"/>
          </p:nvPr>
        </p:nvSpPr>
        <p:spPr/>
        <p:txBody>
          <a:bodyPr/>
          <a:lstStyle/>
          <a:p>
            <a:r>
              <a:rPr lang="en-US" dirty="0" smtClean="0"/>
              <a:t>Climate – Cold and Snowy</a:t>
            </a:r>
            <a:endParaRPr lang="en-US" dirty="0"/>
          </a:p>
        </p:txBody>
      </p:sp>
      <p:pic>
        <p:nvPicPr>
          <p:cNvPr id="4" name="Picture 2" descr="http://www.wpmap.org/wp-content/uploads/2011/05/world-map.gif"/>
          <p:cNvPicPr>
            <a:picLocks noChangeAspect="1" noChangeArrowheads="1"/>
          </p:cNvPicPr>
          <p:nvPr/>
        </p:nvPicPr>
        <p:blipFill>
          <a:blip r:embed="rId3" cstate="print"/>
          <a:srcRect l="43269" t="3048" r="20192"/>
          <a:stretch>
            <a:fillRect/>
          </a:stretch>
        </p:blipFill>
        <p:spPr bwMode="auto">
          <a:xfrm>
            <a:off x="5638800" y="1524000"/>
            <a:ext cx="2895600" cy="4848225"/>
          </a:xfrm>
          <a:prstGeom prst="rect">
            <a:avLst/>
          </a:prstGeom>
          <a:noFill/>
        </p:spPr>
      </p:pic>
      <p:pic>
        <p:nvPicPr>
          <p:cNvPr id="39938" name="Picture 2" descr="http://api.ning.com/files/vukjG2dJ004LlpHReAmwWqa5rPv8PwTo0agG-5XNbcQ0F4HDlW2fCwjJrKTkyFXasC23Sb6cpMHvMYh2Vj87RQK6ESC6kr2p/HC_NorwayNorcemKjopsvik_plant.jpg"/>
          <p:cNvPicPr>
            <a:picLocks noChangeAspect="1" noChangeArrowheads="1"/>
          </p:cNvPicPr>
          <p:nvPr/>
        </p:nvPicPr>
        <p:blipFill>
          <a:blip r:embed="rId4" cstate="print"/>
          <a:srcRect/>
          <a:stretch>
            <a:fillRect/>
          </a:stretch>
        </p:blipFill>
        <p:spPr bwMode="auto">
          <a:xfrm>
            <a:off x="304800" y="2590800"/>
            <a:ext cx="5032051" cy="33623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938"/>
                                        </p:tgtEl>
                                        <p:attrNameLst>
                                          <p:attrName>style.visibility</p:attrName>
                                        </p:attrNameLst>
                                      </p:cBhvr>
                                      <p:to>
                                        <p:strVal val="visible"/>
                                      </p:to>
                                    </p:set>
                                    <p:animEffect transition="in" filter="fade">
                                      <p:cBhvr>
                                        <p:cTn id="14" dur="1000"/>
                                        <p:tgtEl>
                                          <p:spTgt spid="39938"/>
                                        </p:tgtEl>
                                      </p:cBhvr>
                                    </p:animEffect>
                                    <p:anim calcmode="lin" valueType="num">
                                      <p:cBhvr>
                                        <p:cTn id="15" dur="1000" fill="hold"/>
                                        <p:tgtEl>
                                          <p:spTgt spid="39938"/>
                                        </p:tgtEl>
                                        <p:attrNameLst>
                                          <p:attrName>ppt_x</p:attrName>
                                        </p:attrNameLst>
                                      </p:cBhvr>
                                      <p:tavLst>
                                        <p:tav tm="0">
                                          <p:val>
                                            <p:strVal val="#ppt_x"/>
                                          </p:val>
                                        </p:tav>
                                        <p:tav tm="100000">
                                          <p:val>
                                            <p:strVal val="#ppt_x"/>
                                          </p:val>
                                        </p:tav>
                                      </p:tavLst>
                                    </p:anim>
                                    <p:anim calcmode="lin" valueType="num">
                                      <p:cBhvr>
                                        <p:cTn id="16" dur="1000" fill="hold"/>
                                        <p:tgtEl>
                                          <p:spTgt spid="3993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Scandinavia</a:t>
            </a:r>
            <a:endParaRPr lang="en-US" dirty="0"/>
          </a:p>
        </p:txBody>
      </p:sp>
      <p:sp>
        <p:nvSpPr>
          <p:cNvPr id="3" name="Content Placeholder 2"/>
          <p:cNvSpPr>
            <a:spLocks noGrp="1"/>
          </p:cNvSpPr>
          <p:nvPr>
            <p:ph idx="1"/>
          </p:nvPr>
        </p:nvSpPr>
        <p:spPr/>
        <p:txBody>
          <a:bodyPr/>
          <a:lstStyle/>
          <a:p>
            <a:r>
              <a:rPr lang="en-US" dirty="0" smtClean="0"/>
              <a:t>Vegetation – Forests and in the far North few plants can survive the freezing winters. </a:t>
            </a:r>
            <a:endParaRPr lang="en-US" dirty="0"/>
          </a:p>
        </p:txBody>
      </p:sp>
      <p:pic>
        <p:nvPicPr>
          <p:cNvPr id="37890" name="Picture 2" descr="http://www.borealforest.org/world/images/old_growth_finland.jpg"/>
          <p:cNvPicPr>
            <a:picLocks noChangeAspect="1" noChangeArrowheads="1"/>
          </p:cNvPicPr>
          <p:nvPr/>
        </p:nvPicPr>
        <p:blipFill>
          <a:blip r:embed="rId3" cstate="print"/>
          <a:srcRect/>
          <a:stretch>
            <a:fillRect/>
          </a:stretch>
        </p:blipFill>
        <p:spPr bwMode="auto">
          <a:xfrm>
            <a:off x="228600" y="3505200"/>
            <a:ext cx="4572000" cy="3030584"/>
          </a:xfrm>
          <a:prstGeom prst="rect">
            <a:avLst/>
          </a:prstGeom>
          <a:noFill/>
        </p:spPr>
      </p:pic>
      <p:pic>
        <p:nvPicPr>
          <p:cNvPr id="37892" name="Picture 4" descr="http://www.theexpeditioner.com/wordpress/wp-content/uploads/2009/10/norway1.jpg"/>
          <p:cNvPicPr>
            <a:picLocks noChangeAspect="1" noChangeArrowheads="1"/>
          </p:cNvPicPr>
          <p:nvPr/>
        </p:nvPicPr>
        <p:blipFill>
          <a:blip r:embed="rId4" cstate="print"/>
          <a:srcRect/>
          <a:stretch>
            <a:fillRect/>
          </a:stretch>
        </p:blipFill>
        <p:spPr bwMode="auto">
          <a:xfrm>
            <a:off x="4953000" y="2743200"/>
            <a:ext cx="3810000" cy="2857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7890"/>
                                        </p:tgtEl>
                                        <p:attrNameLst>
                                          <p:attrName>style.visibility</p:attrName>
                                        </p:attrNameLst>
                                      </p:cBhvr>
                                      <p:to>
                                        <p:strVal val="visible"/>
                                      </p:to>
                                    </p:set>
                                    <p:animEffect transition="in" filter="fade">
                                      <p:cBhvr>
                                        <p:cTn id="14" dur="1000"/>
                                        <p:tgtEl>
                                          <p:spTgt spid="37890"/>
                                        </p:tgtEl>
                                      </p:cBhvr>
                                    </p:animEffect>
                                    <p:anim calcmode="lin" valueType="num">
                                      <p:cBhvr>
                                        <p:cTn id="15" dur="1000" fill="hold"/>
                                        <p:tgtEl>
                                          <p:spTgt spid="37890"/>
                                        </p:tgtEl>
                                        <p:attrNameLst>
                                          <p:attrName>ppt_x</p:attrName>
                                        </p:attrNameLst>
                                      </p:cBhvr>
                                      <p:tavLst>
                                        <p:tav tm="0">
                                          <p:val>
                                            <p:strVal val="#ppt_x"/>
                                          </p:val>
                                        </p:tav>
                                        <p:tav tm="100000">
                                          <p:val>
                                            <p:strVal val="#ppt_x"/>
                                          </p:val>
                                        </p:tav>
                                      </p:tavLst>
                                    </p:anim>
                                    <p:anim calcmode="lin" valueType="num">
                                      <p:cBhvr>
                                        <p:cTn id="16" dur="1000" fill="hold"/>
                                        <p:tgtEl>
                                          <p:spTgt spid="3789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892"/>
                                        </p:tgtEl>
                                        <p:attrNameLst>
                                          <p:attrName>style.visibility</p:attrName>
                                        </p:attrNameLst>
                                      </p:cBhvr>
                                      <p:to>
                                        <p:strVal val="visible"/>
                                      </p:to>
                                    </p:set>
                                    <p:animEffect transition="in" filter="fade">
                                      <p:cBhvr>
                                        <p:cTn id="21" dur="1000"/>
                                        <p:tgtEl>
                                          <p:spTgt spid="37892"/>
                                        </p:tgtEl>
                                      </p:cBhvr>
                                    </p:animEffect>
                                    <p:anim calcmode="lin" valueType="num">
                                      <p:cBhvr>
                                        <p:cTn id="22" dur="1000" fill="hold"/>
                                        <p:tgtEl>
                                          <p:spTgt spid="37892"/>
                                        </p:tgtEl>
                                        <p:attrNameLst>
                                          <p:attrName>ppt_x</p:attrName>
                                        </p:attrNameLst>
                                      </p:cBhvr>
                                      <p:tavLst>
                                        <p:tav tm="0">
                                          <p:val>
                                            <p:strVal val="#ppt_x"/>
                                          </p:val>
                                        </p:tav>
                                        <p:tav tm="100000">
                                          <p:val>
                                            <p:strVal val="#ppt_x"/>
                                          </p:val>
                                        </p:tav>
                                      </p:tavLst>
                                    </p:anim>
                                    <p:anim calcmode="lin" valueType="num">
                                      <p:cBhvr>
                                        <p:cTn id="23" dur="1000" fill="hold"/>
                                        <p:tgtEl>
                                          <p:spTgt spid="378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Scandinavia</a:t>
            </a:r>
            <a:endParaRPr lang="en-US" dirty="0"/>
          </a:p>
        </p:txBody>
      </p:sp>
      <p:sp>
        <p:nvSpPr>
          <p:cNvPr id="3" name="Content Placeholder 2"/>
          <p:cNvSpPr>
            <a:spLocks noGrp="1"/>
          </p:cNvSpPr>
          <p:nvPr>
            <p:ph idx="1"/>
          </p:nvPr>
        </p:nvSpPr>
        <p:spPr/>
        <p:txBody>
          <a:bodyPr/>
          <a:lstStyle/>
          <a:p>
            <a:r>
              <a:rPr lang="en-US" dirty="0" smtClean="0"/>
              <a:t>People – Settlements were made near water so that the people could fish and get other goods necessary for survival through their trade with other regions. </a:t>
            </a:r>
            <a:endParaRPr lang="en-US" dirty="0"/>
          </a:p>
        </p:txBody>
      </p:sp>
      <p:pic>
        <p:nvPicPr>
          <p:cNvPr id="35842" name="Picture 2" descr="The town of Mundal, in Norway."/>
          <p:cNvPicPr>
            <a:picLocks noChangeAspect="1" noChangeArrowheads="1"/>
          </p:cNvPicPr>
          <p:nvPr/>
        </p:nvPicPr>
        <p:blipFill>
          <a:blip r:embed="rId3" cstate="print"/>
          <a:srcRect/>
          <a:stretch>
            <a:fillRect/>
          </a:stretch>
        </p:blipFill>
        <p:spPr bwMode="auto">
          <a:xfrm>
            <a:off x="2362200" y="3581400"/>
            <a:ext cx="4572000" cy="3048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2"/>
                                        </p:tgtEl>
                                        <p:attrNameLst>
                                          <p:attrName>style.visibility</p:attrName>
                                        </p:attrNameLst>
                                      </p:cBhvr>
                                      <p:to>
                                        <p:strVal val="visible"/>
                                      </p:to>
                                    </p:set>
                                    <p:animEffect transition="in" filter="fade">
                                      <p:cBhvr>
                                        <p:cTn id="14" dur="1000"/>
                                        <p:tgtEl>
                                          <p:spTgt spid="35842"/>
                                        </p:tgtEl>
                                      </p:cBhvr>
                                    </p:animEffect>
                                    <p:anim calcmode="lin" valueType="num">
                                      <p:cBhvr>
                                        <p:cTn id="15" dur="1000" fill="hold"/>
                                        <p:tgtEl>
                                          <p:spTgt spid="35842"/>
                                        </p:tgtEl>
                                        <p:attrNameLst>
                                          <p:attrName>ppt_x</p:attrName>
                                        </p:attrNameLst>
                                      </p:cBhvr>
                                      <p:tavLst>
                                        <p:tav tm="0">
                                          <p:val>
                                            <p:strVal val="#ppt_x"/>
                                          </p:val>
                                        </p:tav>
                                        <p:tav tm="100000">
                                          <p:val>
                                            <p:strVal val="#ppt_x"/>
                                          </p:val>
                                        </p:tav>
                                      </p:tavLst>
                                    </p:anim>
                                    <p:anim calcmode="lin" valueType="num">
                                      <p:cBhvr>
                                        <p:cTn id="16" dur="1000" fill="hold"/>
                                        <p:tgtEl>
                                          <p:spTgt spid="358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www.fresheyesediting.com/wp-content/uploads/2012/05/stage1.png"/>
          <p:cNvPicPr>
            <a:picLocks noChangeAspect="1" noChangeArrowheads="1"/>
          </p:cNvPicPr>
          <p:nvPr/>
        </p:nvPicPr>
        <p:blipFill>
          <a:blip r:embed="rId3" cstate="print"/>
          <a:srcRect/>
          <a:stretch>
            <a:fillRect/>
          </a:stretch>
        </p:blipFill>
        <p:spPr bwMode="auto">
          <a:xfrm>
            <a:off x="-1" y="0"/>
            <a:ext cx="9395315" cy="6858000"/>
          </a:xfrm>
          <a:prstGeom prst="rect">
            <a:avLst/>
          </a:prstGeom>
          <a:noFill/>
        </p:spPr>
      </p:pic>
      <p:sp>
        <p:nvSpPr>
          <p:cNvPr id="2" name="Title 1"/>
          <p:cNvSpPr>
            <a:spLocks noGrp="1"/>
          </p:cNvSpPr>
          <p:nvPr>
            <p:ph type="title"/>
          </p:nvPr>
        </p:nvSpPr>
        <p:spPr/>
        <p:txBody>
          <a:bodyPr/>
          <a:lstStyle/>
          <a:p>
            <a:r>
              <a:rPr lang="en-US" dirty="0" smtClean="0">
                <a:solidFill>
                  <a:schemeClr val="bg1"/>
                </a:solidFill>
              </a:rPr>
              <a:t>The Varied Topography of Europe</a:t>
            </a:r>
            <a:endParaRPr lang="en-US" dirty="0">
              <a:solidFill>
                <a:schemeClr val="bg1"/>
              </a:solidFill>
            </a:endParaRPr>
          </a:p>
        </p:txBody>
      </p:sp>
      <p:sp>
        <p:nvSpPr>
          <p:cNvPr id="3" name="Content Placeholder 2"/>
          <p:cNvSpPr>
            <a:spLocks noGrp="1"/>
          </p:cNvSpPr>
          <p:nvPr>
            <p:ph idx="1"/>
          </p:nvPr>
        </p:nvSpPr>
        <p:spPr/>
        <p:txBody>
          <a:bodyPr>
            <a:normAutofit lnSpcReduction="10000"/>
          </a:bodyPr>
          <a:lstStyle/>
          <a:p>
            <a:r>
              <a:rPr lang="en-US" sz="3600" b="1" dirty="0" smtClean="0">
                <a:solidFill>
                  <a:schemeClr val="bg1"/>
                </a:solidFill>
              </a:rPr>
              <a:t>Europe has always had a diverse topography. This led to the development of many different ways of life for the people that live on this continent. </a:t>
            </a:r>
          </a:p>
          <a:p>
            <a:r>
              <a:rPr lang="en-US" sz="3600" b="1" dirty="0" smtClean="0">
                <a:solidFill>
                  <a:schemeClr val="bg1"/>
                </a:solidFill>
              </a:rPr>
              <a:t>Now we have “Set the stage” to understand the history we are about to learn about during the middle ages!</a:t>
            </a:r>
            <a:endParaRPr lang="en-US" sz="36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lstStyle/>
          <a:p>
            <a:r>
              <a:rPr lang="en-US" b="1" u="sng" dirty="0" smtClean="0"/>
              <a:t>Eurasia</a:t>
            </a:r>
            <a:r>
              <a:rPr lang="en-US" dirty="0" smtClean="0"/>
              <a:t> – The large landmass that includes Europe and Asia. </a:t>
            </a:r>
            <a:endParaRPr lang="en-US" dirty="0"/>
          </a:p>
        </p:txBody>
      </p:sp>
      <p:pic>
        <p:nvPicPr>
          <p:cNvPr id="4098" name="Picture 2" descr="http://upload.wikimedia.org/wikipedia/commons/thumb/3/30/Eurasia_(orthographic_projection).svg/200px-Eurasia_(orthographic_projection).svg.png"/>
          <p:cNvPicPr>
            <a:picLocks noChangeAspect="1" noChangeArrowheads="1"/>
          </p:cNvPicPr>
          <p:nvPr/>
        </p:nvPicPr>
        <p:blipFill>
          <a:blip r:embed="rId3" cstate="print"/>
          <a:srcRect/>
          <a:stretch>
            <a:fillRect/>
          </a:stretch>
        </p:blipFill>
        <p:spPr bwMode="auto">
          <a:xfrm>
            <a:off x="2667000" y="2895600"/>
            <a:ext cx="3352800" cy="3352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justingunter.files.wordpress.com/2009/02/ireland-coast.jpg"/>
          <p:cNvPicPr>
            <a:picLocks noChangeAspect="1" noChangeArrowheads="1"/>
          </p:cNvPicPr>
          <p:nvPr/>
        </p:nvPicPr>
        <p:blipFill>
          <a:blip r:embed="rId3" cstate="print"/>
          <a:srcRect/>
          <a:stretch>
            <a:fillRect/>
          </a:stretch>
        </p:blipFill>
        <p:spPr bwMode="auto">
          <a:xfrm>
            <a:off x="3200400" y="4171950"/>
            <a:ext cx="3581400" cy="2686050"/>
          </a:xfrm>
          <a:prstGeom prst="rect">
            <a:avLst/>
          </a:prstGeom>
          <a:noFill/>
        </p:spPr>
      </p:pic>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lstStyle/>
          <a:p>
            <a:r>
              <a:rPr lang="en-US" b="1" u="sng" dirty="0" smtClean="0"/>
              <a:t>Topography</a:t>
            </a:r>
            <a:r>
              <a:rPr lang="en-US" dirty="0" smtClean="0"/>
              <a:t> – The shape and elevation of the land in a region. </a:t>
            </a:r>
            <a:endParaRPr lang="en-US" dirty="0"/>
          </a:p>
        </p:txBody>
      </p:sp>
      <p:pic>
        <p:nvPicPr>
          <p:cNvPr id="2052" name="Picture 4" descr="http://cdn2.irishviews.com/irishviews-cdn/alps3.jpg"/>
          <p:cNvPicPr>
            <a:picLocks noChangeAspect="1" noChangeArrowheads="1"/>
          </p:cNvPicPr>
          <p:nvPr/>
        </p:nvPicPr>
        <p:blipFill>
          <a:blip r:embed="rId4" cstate="print"/>
          <a:srcRect/>
          <a:stretch>
            <a:fillRect/>
          </a:stretch>
        </p:blipFill>
        <p:spPr bwMode="auto">
          <a:xfrm rot="872604">
            <a:off x="5105400" y="2514600"/>
            <a:ext cx="3429000" cy="2280805"/>
          </a:xfrm>
          <a:prstGeom prst="rect">
            <a:avLst/>
          </a:prstGeom>
          <a:noFill/>
        </p:spPr>
      </p:pic>
      <p:pic>
        <p:nvPicPr>
          <p:cNvPr id="2054" name="Picture 6" descr="http://biocomplexity.indiana.edu/jglazier/pp/mongolia/71599/001.jpeg"/>
          <p:cNvPicPr>
            <a:picLocks noChangeAspect="1" noChangeArrowheads="1"/>
          </p:cNvPicPr>
          <p:nvPr/>
        </p:nvPicPr>
        <p:blipFill>
          <a:blip r:embed="rId5" cstate="print"/>
          <a:srcRect/>
          <a:stretch>
            <a:fillRect/>
          </a:stretch>
        </p:blipFill>
        <p:spPr bwMode="auto">
          <a:xfrm rot="20541893">
            <a:off x="481732" y="3024655"/>
            <a:ext cx="3200400" cy="21675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Physical Features of Europe</a:t>
            </a:r>
            <a:endParaRPr lang="en-US" dirty="0"/>
          </a:p>
        </p:txBody>
      </p:sp>
      <p:sp>
        <p:nvSpPr>
          <p:cNvPr id="3" name="Content Placeholder 2"/>
          <p:cNvSpPr>
            <a:spLocks noGrp="1"/>
          </p:cNvSpPr>
          <p:nvPr>
            <p:ph idx="1"/>
          </p:nvPr>
        </p:nvSpPr>
        <p:spPr>
          <a:xfrm>
            <a:off x="0" y="1143000"/>
            <a:ext cx="9144000" cy="4525963"/>
          </a:xfrm>
        </p:spPr>
        <p:txBody>
          <a:bodyPr/>
          <a:lstStyle/>
          <a:p>
            <a:r>
              <a:rPr lang="en-US" dirty="0" smtClean="0"/>
              <a:t>Europe is a part of Eurasia. </a:t>
            </a:r>
          </a:p>
          <a:p>
            <a:r>
              <a:rPr lang="en-US" dirty="0" smtClean="0"/>
              <a:t>Europe and Asia are separated by the Ural Mts.</a:t>
            </a:r>
            <a:endParaRPr lang="en-US" dirty="0"/>
          </a:p>
        </p:txBody>
      </p:sp>
      <p:pic>
        <p:nvPicPr>
          <p:cNvPr id="21508" name="Picture 4" descr="http://www.wpmap.org/wp-content/uploads/2011/05/en_continents.gif"/>
          <p:cNvPicPr>
            <a:picLocks noChangeAspect="1" noChangeArrowheads="1"/>
          </p:cNvPicPr>
          <p:nvPr/>
        </p:nvPicPr>
        <p:blipFill>
          <a:blip r:embed="rId3" cstate="print"/>
          <a:srcRect l="42023" t="2564" r="15954" b="56410"/>
          <a:stretch>
            <a:fillRect/>
          </a:stretch>
        </p:blipFill>
        <p:spPr bwMode="auto">
          <a:xfrm>
            <a:off x="152400" y="2286000"/>
            <a:ext cx="5181600" cy="2590800"/>
          </a:xfrm>
          <a:prstGeom prst="rect">
            <a:avLst/>
          </a:prstGeom>
          <a:noFill/>
        </p:spPr>
      </p:pic>
      <p:pic>
        <p:nvPicPr>
          <p:cNvPr id="6" name="Picture 5" descr="http://www.wpmap.org/wp-content/uploads/2011/05/europe-landforms-map.gif"/>
          <p:cNvPicPr/>
          <p:nvPr/>
        </p:nvPicPr>
        <p:blipFill>
          <a:blip r:embed="rId4" cstate="print"/>
          <a:srcRect l="3846" r="1923" b="21268"/>
          <a:stretch>
            <a:fillRect/>
          </a:stretch>
        </p:blipFill>
        <p:spPr bwMode="auto">
          <a:xfrm>
            <a:off x="4114800" y="3276600"/>
            <a:ext cx="4724400" cy="3124200"/>
          </a:xfrm>
          <a:prstGeom prst="rect">
            <a:avLst/>
          </a:prstGeom>
          <a:noFill/>
          <a:ln w="9525">
            <a:noFill/>
            <a:miter lim="800000"/>
            <a:headEnd/>
            <a:tailEnd/>
          </a:ln>
        </p:spPr>
      </p:pic>
      <p:pic>
        <p:nvPicPr>
          <p:cNvPr id="21506" name="Picture 2" descr="http://t3.gstatic.com/images?q=tbn:ANd9GcTL4yKvQAMyXw-Z8Jqjw5ElsOBV90W7J-FiDzMF9fkiL8qnBDoUMw"/>
          <p:cNvPicPr>
            <a:picLocks noChangeAspect="1" noChangeArrowheads="1"/>
          </p:cNvPicPr>
          <p:nvPr/>
        </p:nvPicPr>
        <p:blipFill>
          <a:blip r:embed="rId5" cstate="print"/>
          <a:srcRect/>
          <a:stretch>
            <a:fillRect/>
          </a:stretch>
        </p:blipFill>
        <p:spPr bwMode="auto">
          <a:xfrm>
            <a:off x="685800" y="4724400"/>
            <a:ext cx="2826441" cy="1905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508"/>
                                        </p:tgtEl>
                                        <p:attrNameLst>
                                          <p:attrName>style.visibility</p:attrName>
                                        </p:attrNameLst>
                                      </p:cBhvr>
                                      <p:to>
                                        <p:strVal val="visible"/>
                                      </p:to>
                                    </p:set>
                                    <p:animEffect transition="in" filter="fade">
                                      <p:cBhvr>
                                        <p:cTn id="14" dur="1000"/>
                                        <p:tgtEl>
                                          <p:spTgt spid="21508"/>
                                        </p:tgtEl>
                                      </p:cBhvr>
                                    </p:animEffect>
                                    <p:anim calcmode="lin" valueType="num">
                                      <p:cBhvr>
                                        <p:cTn id="15" dur="1000" fill="hold"/>
                                        <p:tgtEl>
                                          <p:spTgt spid="21508"/>
                                        </p:tgtEl>
                                        <p:attrNameLst>
                                          <p:attrName>ppt_x</p:attrName>
                                        </p:attrNameLst>
                                      </p:cBhvr>
                                      <p:tavLst>
                                        <p:tav tm="0">
                                          <p:val>
                                            <p:strVal val="#ppt_x"/>
                                          </p:val>
                                        </p:tav>
                                        <p:tav tm="100000">
                                          <p:val>
                                            <p:strVal val="#ppt_x"/>
                                          </p:val>
                                        </p:tav>
                                      </p:tavLst>
                                    </p:anim>
                                    <p:anim calcmode="lin" valueType="num">
                                      <p:cBhvr>
                                        <p:cTn id="16" dur="1000" fill="hold"/>
                                        <p:tgtEl>
                                          <p:spTgt spid="2150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1506"/>
                                        </p:tgtEl>
                                        <p:attrNameLst>
                                          <p:attrName>style.visibility</p:attrName>
                                        </p:attrNameLst>
                                      </p:cBhvr>
                                      <p:to>
                                        <p:strVal val="visible"/>
                                      </p:to>
                                    </p:set>
                                    <p:animEffect transition="in" filter="fade">
                                      <p:cBhvr>
                                        <p:cTn id="28" dur="1000"/>
                                        <p:tgtEl>
                                          <p:spTgt spid="21506"/>
                                        </p:tgtEl>
                                      </p:cBhvr>
                                    </p:animEffect>
                                    <p:anim calcmode="lin" valueType="num">
                                      <p:cBhvr>
                                        <p:cTn id="29" dur="1000" fill="hold"/>
                                        <p:tgtEl>
                                          <p:spTgt spid="21506"/>
                                        </p:tgtEl>
                                        <p:attrNameLst>
                                          <p:attrName>ppt_x</p:attrName>
                                        </p:attrNameLst>
                                      </p:cBhvr>
                                      <p:tavLst>
                                        <p:tav tm="0">
                                          <p:val>
                                            <p:strVal val="#ppt_x"/>
                                          </p:val>
                                        </p:tav>
                                        <p:tav tm="100000">
                                          <p:val>
                                            <p:strVal val="#ppt_x"/>
                                          </p:val>
                                        </p:tav>
                                      </p:tavLst>
                                    </p:anim>
                                    <p:anim calcmode="lin" valueType="num">
                                      <p:cBhvr>
                                        <p:cTn id="30" dur="1000" fill="hold"/>
                                        <p:tgtEl>
                                          <p:spTgt spid="2150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Regions of Europe</a:t>
            </a:r>
            <a:endParaRPr lang="en-US" dirty="0"/>
          </a:p>
        </p:txBody>
      </p:sp>
      <p:sp>
        <p:nvSpPr>
          <p:cNvPr id="3" name="Content Placeholder 2"/>
          <p:cNvSpPr>
            <a:spLocks noGrp="1"/>
          </p:cNvSpPr>
          <p:nvPr>
            <p:ph idx="1"/>
          </p:nvPr>
        </p:nvSpPr>
        <p:spPr>
          <a:xfrm>
            <a:off x="228600" y="1828800"/>
            <a:ext cx="8229600" cy="4525963"/>
          </a:xfrm>
        </p:spPr>
        <p:txBody>
          <a:bodyPr/>
          <a:lstStyle/>
          <a:p>
            <a:r>
              <a:rPr lang="en-US" dirty="0" smtClean="0"/>
              <a:t>Southern Europe </a:t>
            </a:r>
          </a:p>
          <a:p>
            <a:r>
              <a:rPr lang="en-US" dirty="0" smtClean="0"/>
              <a:t>Northern Europe</a:t>
            </a:r>
          </a:p>
          <a:p>
            <a:r>
              <a:rPr lang="en-US" dirty="0" smtClean="0"/>
              <a:t>Scandinavia (Far North)</a:t>
            </a:r>
            <a:endParaRPr lang="en-US" dirty="0"/>
          </a:p>
        </p:txBody>
      </p:sp>
      <p:pic>
        <p:nvPicPr>
          <p:cNvPr id="5" name="Picture 4" descr="http://www.wpmap.org/wp-content/uploads/2011/05/europe-landforms-map.gif"/>
          <p:cNvPicPr/>
          <p:nvPr/>
        </p:nvPicPr>
        <p:blipFill>
          <a:blip r:embed="rId3" cstate="print"/>
          <a:srcRect/>
          <a:stretch>
            <a:fillRect/>
          </a:stretch>
        </p:blipFill>
        <p:spPr bwMode="auto">
          <a:xfrm>
            <a:off x="4648200" y="1752600"/>
            <a:ext cx="4295400" cy="38211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Southern Europe </a:t>
            </a:r>
            <a:endParaRPr lang="en-US" dirty="0"/>
          </a:p>
        </p:txBody>
      </p:sp>
      <p:sp>
        <p:nvSpPr>
          <p:cNvPr id="3" name="Content Placeholder 2"/>
          <p:cNvSpPr>
            <a:spLocks noGrp="1"/>
          </p:cNvSpPr>
          <p:nvPr>
            <p:ph idx="1"/>
          </p:nvPr>
        </p:nvSpPr>
        <p:spPr>
          <a:xfrm>
            <a:off x="381000" y="1295400"/>
            <a:ext cx="8229600" cy="4525963"/>
          </a:xfrm>
        </p:spPr>
        <p:txBody>
          <a:bodyPr/>
          <a:lstStyle/>
          <a:p>
            <a:r>
              <a:rPr lang="en-US" dirty="0" smtClean="0"/>
              <a:t>Landforms – Mountainous: Alps, Pyrenees, Balkans, and Caucasus</a:t>
            </a:r>
            <a:endParaRPr lang="en-US" dirty="0"/>
          </a:p>
        </p:txBody>
      </p:sp>
      <p:pic>
        <p:nvPicPr>
          <p:cNvPr id="4" name="Picture 3" descr="http://www.wpmap.org/wp-content/uploads/2011/05/europe-landforms-map.gif"/>
          <p:cNvPicPr/>
          <p:nvPr/>
        </p:nvPicPr>
        <p:blipFill>
          <a:blip r:embed="rId3" cstate="print"/>
          <a:srcRect/>
          <a:stretch>
            <a:fillRect/>
          </a:stretch>
        </p:blipFill>
        <p:spPr bwMode="auto">
          <a:xfrm>
            <a:off x="3733800" y="2438400"/>
            <a:ext cx="5181600" cy="4213371"/>
          </a:xfrm>
          <a:prstGeom prst="rect">
            <a:avLst/>
          </a:prstGeom>
          <a:noFill/>
          <a:ln w="9525">
            <a:noFill/>
            <a:miter lim="800000"/>
            <a:headEnd/>
            <a:tailEnd/>
          </a:ln>
        </p:spPr>
      </p:pic>
      <p:pic>
        <p:nvPicPr>
          <p:cNvPr id="25602" name="Picture 2" descr="http://3.bp.blogspot.com/_HAA2WXAdLXY/TAdqCUFwylI/AAAAAAAAAV0/fhTKN-bK_Ls/s1600/alps.jpg"/>
          <p:cNvPicPr>
            <a:picLocks noChangeAspect="1" noChangeArrowheads="1"/>
          </p:cNvPicPr>
          <p:nvPr/>
        </p:nvPicPr>
        <p:blipFill>
          <a:blip r:embed="rId4" cstate="print"/>
          <a:srcRect/>
          <a:stretch>
            <a:fillRect/>
          </a:stretch>
        </p:blipFill>
        <p:spPr bwMode="auto">
          <a:xfrm>
            <a:off x="228600" y="3200400"/>
            <a:ext cx="3441700" cy="25812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2"/>
                                        </p:tgtEl>
                                        <p:attrNameLst>
                                          <p:attrName>style.visibility</p:attrName>
                                        </p:attrNameLst>
                                      </p:cBhvr>
                                      <p:to>
                                        <p:strVal val="visible"/>
                                      </p:to>
                                    </p:set>
                                    <p:animEffect transition="in" filter="fade">
                                      <p:cBhvr>
                                        <p:cTn id="14" dur="1000"/>
                                        <p:tgtEl>
                                          <p:spTgt spid="25602"/>
                                        </p:tgtEl>
                                      </p:cBhvr>
                                    </p:animEffect>
                                    <p:anim calcmode="lin" valueType="num">
                                      <p:cBhvr>
                                        <p:cTn id="15" dur="1000" fill="hold"/>
                                        <p:tgtEl>
                                          <p:spTgt spid="25602"/>
                                        </p:tgtEl>
                                        <p:attrNameLst>
                                          <p:attrName>ppt_x</p:attrName>
                                        </p:attrNameLst>
                                      </p:cBhvr>
                                      <p:tavLst>
                                        <p:tav tm="0">
                                          <p:val>
                                            <p:strVal val="#ppt_x"/>
                                          </p:val>
                                        </p:tav>
                                        <p:tav tm="100000">
                                          <p:val>
                                            <p:strVal val="#ppt_x"/>
                                          </p:val>
                                        </p:tav>
                                      </p:tavLst>
                                    </p:anim>
                                    <p:anim calcmode="lin" valueType="num">
                                      <p:cBhvr>
                                        <p:cTn id="16" dur="1000" fill="hold"/>
                                        <p:tgtEl>
                                          <p:spTgt spid="2560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Southern Europe </a:t>
            </a:r>
            <a:endParaRPr lang="en-US" dirty="0"/>
          </a:p>
        </p:txBody>
      </p:sp>
      <p:sp>
        <p:nvSpPr>
          <p:cNvPr id="3" name="Content Placeholder 2"/>
          <p:cNvSpPr>
            <a:spLocks noGrp="1"/>
          </p:cNvSpPr>
          <p:nvPr>
            <p:ph idx="1"/>
          </p:nvPr>
        </p:nvSpPr>
        <p:spPr/>
        <p:txBody>
          <a:bodyPr/>
          <a:lstStyle/>
          <a:p>
            <a:r>
              <a:rPr lang="en-US" dirty="0" smtClean="0"/>
              <a:t>Climate – Warm and Sunny</a:t>
            </a:r>
            <a:endParaRPr lang="en-US" dirty="0"/>
          </a:p>
        </p:txBody>
      </p:sp>
      <p:pic>
        <p:nvPicPr>
          <p:cNvPr id="31746" name="Picture 2" descr="http://www.wpmap.org/wp-content/uploads/2011/05/world-map.gif"/>
          <p:cNvPicPr>
            <a:picLocks noChangeAspect="1" noChangeArrowheads="1"/>
          </p:cNvPicPr>
          <p:nvPr/>
        </p:nvPicPr>
        <p:blipFill>
          <a:blip r:embed="rId3" cstate="print"/>
          <a:srcRect/>
          <a:stretch>
            <a:fillRect/>
          </a:stretch>
        </p:blipFill>
        <p:spPr bwMode="auto">
          <a:xfrm>
            <a:off x="381000" y="2209800"/>
            <a:ext cx="8548353" cy="43910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746"/>
                                        </p:tgtEl>
                                        <p:attrNameLst>
                                          <p:attrName>style.visibility</p:attrName>
                                        </p:attrNameLst>
                                      </p:cBhvr>
                                      <p:to>
                                        <p:strVal val="visible"/>
                                      </p:to>
                                    </p:set>
                                    <p:animEffect transition="in" filter="fade">
                                      <p:cBhvr>
                                        <p:cTn id="12" dur="1000"/>
                                        <p:tgtEl>
                                          <p:spTgt spid="31746"/>
                                        </p:tgtEl>
                                      </p:cBhvr>
                                    </p:animEffect>
                                    <p:anim calcmode="lin" valueType="num">
                                      <p:cBhvr>
                                        <p:cTn id="13" dur="1000" fill="hold"/>
                                        <p:tgtEl>
                                          <p:spTgt spid="31746"/>
                                        </p:tgtEl>
                                        <p:attrNameLst>
                                          <p:attrName>ppt_x</p:attrName>
                                        </p:attrNameLst>
                                      </p:cBhvr>
                                      <p:tavLst>
                                        <p:tav tm="0">
                                          <p:val>
                                            <p:strVal val="#ppt_x"/>
                                          </p:val>
                                        </p:tav>
                                        <p:tav tm="100000">
                                          <p:val>
                                            <p:strVal val="#ppt_x"/>
                                          </p:val>
                                        </p:tav>
                                      </p:tavLst>
                                    </p:anim>
                                    <p:anim calcmode="lin" valueType="num">
                                      <p:cBhvr>
                                        <p:cTn id="14"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Southern Europe </a:t>
            </a:r>
            <a:endParaRPr lang="en-US" dirty="0"/>
          </a:p>
        </p:txBody>
      </p:sp>
      <p:sp>
        <p:nvSpPr>
          <p:cNvPr id="3" name="Content Placeholder 2"/>
          <p:cNvSpPr>
            <a:spLocks noGrp="1"/>
          </p:cNvSpPr>
          <p:nvPr>
            <p:ph idx="1"/>
          </p:nvPr>
        </p:nvSpPr>
        <p:spPr/>
        <p:txBody>
          <a:bodyPr/>
          <a:lstStyle/>
          <a:p>
            <a:r>
              <a:rPr lang="en-US" dirty="0" smtClean="0"/>
              <a:t>Vegetation – Shrubs and Trees that need little water. </a:t>
            </a:r>
            <a:endParaRPr lang="en-US" dirty="0"/>
          </a:p>
        </p:txBody>
      </p:sp>
      <p:pic>
        <p:nvPicPr>
          <p:cNvPr id="29698" name="Picture 2" descr="http://t2.gstatic.com/images?q=tbn:ANd9GcRcORuN5zlYmx4qZGU2A2uokA2_3uOJVqPCanexG3UezBlE5_Sw"/>
          <p:cNvPicPr>
            <a:picLocks noChangeAspect="1" noChangeArrowheads="1"/>
          </p:cNvPicPr>
          <p:nvPr/>
        </p:nvPicPr>
        <p:blipFill>
          <a:blip r:embed="rId3" cstate="print"/>
          <a:srcRect/>
          <a:stretch>
            <a:fillRect/>
          </a:stretch>
        </p:blipFill>
        <p:spPr bwMode="auto">
          <a:xfrm>
            <a:off x="228600" y="3505200"/>
            <a:ext cx="4094669" cy="3067051"/>
          </a:xfrm>
          <a:prstGeom prst="rect">
            <a:avLst/>
          </a:prstGeom>
          <a:noFill/>
        </p:spPr>
      </p:pic>
      <p:pic>
        <p:nvPicPr>
          <p:cNvPr id="29700" name="Picture 4" descr="http://blog.remnantbride.com/wp-content/uploads/figtree-299x300.jpg">
            <a:hlinkClick r:id="rId4"/>
          </p:cNvPr>
          <p:cNvPicPr>
            <a:picLocks noChangeAspect="1" noChangeArrowheads="1"/>
          </p:cNvPicPr>
          <p:nvPr/>
        </p:nvPicPr>
        <p:blipFill>
          <a:blip r:embed="rId5" cstate="print"/>
          <a:srcRect/>
          <a:stretch>
            <a:fillRect/>
          </a:stretch>
        </p:blipFill>
        <p:spPr bwMode="auto">
          <a:xfrm>
            <a:off x="4800600" y="2286000"/>
            <a:ext cx="3569462" cy="3581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698"/>
                                        </p:tgtEl>
                                        <p:attrNameLst>
                                          <p:attrName>style.visibility</p:attrName>
                                        </p:attrNameLst>
                                      </p:cBhvr>
                                      <p:to>
                                        <p:strVal val="visible"/>
                                      </p:to>
                                    </p:set>
                                    <p:animEffect transition="in" filter="fade">
                                      <p:cBhvr>
                                        <p:cTn id="14" dur="1000"/>
                                        <p:tgtEl>
                                          <p:spTgt spid="29698"/>
                                        </p:tgtEl>
                                      </p:cBhvr>
                                    </p:animEffect>
                                    <p:anim calcmode="lin" valueType="num">
                                      <p:cBhvr>
                                        <p:cTn id="15" dur="1000" fill="hold"/>
                                        <p:tgtEl>
                                          <p:spTgt spid="29698"/>
                                        </p:tgtEl>
                                        <p:attrNameLst>
                                          <p:attrName>ppt_x</p:attrName>
                                        </p:attrNameLst>
                                      </p:cBhvr>
                                      <p:tavLst>
                                        <p:tav tm="0">
                                          <p:val>
                                            <p:strVal val="#ppt_x"/>
                                          </p:val>
                                        </p:tav>
                                        <p:tav tm="100000">
                                          <p:val>
                                            <p:strVal val="#ppt_x"/>
                                          </p:val>
                                        </p:tav>
                                      </p:tavLst>
                                    </p:anim>
                                    <p:anim calcmode="lin" valueType="num">
                                      <p:cBhvr>
                                        <p:cTn id="16" dur="1000" fill="hold"/>
                                        <p:tgtEl>
                                          <p:spTgt spid="2969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9700"/>
                                        </p:tgtEl>
                                        <p:attrNameLst>
                                          <p:attrName>style.visibility</p:attrName>
                                        </p:attrNameLst>
                                      </p:cBhvr>
                                      <p:to>
                                        <p:strVal val="visible"/>
                                      </p:to>
                                    </p:set>
                                    <p:animEffect transition="in" filter="fade">
                                      <p:cBhvr>
                                        <p:cTn id="19" dur="1000"/>
                                        <p:tgtEl>
                                          <p:spTgt spid="29700"/>
                                        </p:tgtEl>
                                      </p:cBhvr>
                                    </p:animEffect>
                                    <p:anim calcmode="lin" valueType="num">
                                      <p:cBhvr>
                                        <p:cTn id="20" dur="1000" fill="hold"/>
                                        <p:tgtEl>
                                          <p:spTgt spid="29700"/>
                                        </p:tgtEl>
                                        <p:attrNameLst>
                                          <p:attrName>ppt_x</p:attrName>
                                        </p:attrNameLst>
                                      </p:cBhvr>
                                      <p:tavLst>
                                        <p:tav tm="0">
                                          <p:val>
                                            <p:strVal val="#ppt_x"/>
                                          </p:val>
                                        </p:tav>
                                        <p:tav tm="100000">
                                          <p:val>
                                            <p:strVal val="#ppt_x"/>
                                          </p:val>
                                        </p:tav>
                                      </p:tavLst>
                                    </p:anim>
                                    <p:anim calcmode="lin" valueType="num">
                                      <p:cBhvr>
                                        <p:cTn id="21" dur="10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4" name="Picture 6" descr="http://sportsandtravelsg.files.wordpress.com/2012/07/ajaccio.jpg"/>
          <p:cNvPicPr>
            <a:picLocks noChangeAspect="1" noChangeArrowheads="1"/>
          </p:cNvPicPr>
          <p:nvPr/>
        </p:nvPicPr>
        <p:blipFill>
          <a:blip r:embed="rId3" cstate="print"/>
          <a:srcRect/>
          <a:stretch>
            <a:fillRect/>
          </a:stretch>
        </p:blipFill>
        <p:spPr bwMode="auto">
          <a:xfrm>
            <a:off x="228600" y="4114800"/>
            <a:ext cx="2780275" cy="2533722"/>
          </a:xfrm>
          <a:prstGeom prst="rect">
            <a:avLst/>
          </a:prstGeom>
          <a:noFill/>
        </p:spPr>
      </p:pic>
      <p:pic>
        <p:nvPicPr>
          <p:cNvPr id="27652" name="Picture 4" descr="http://www.pureandhealthy.com/blog/wp-content/uploads/grapes1.jpg"/>
          <p:cNvPicPr>
            <a:picLocks noChangeAspect="1" noChangeArrowheads="1"/>
          </p:cNvPicPr>
          <p:nvPr/>
        </p:nvPicPr>
        <p:blipFill>
          <a:blip r:embed="rId4" cstate="print"/>
          <a:srcRect/>
          <a:stretch>
            <a:fillRect/>
          </a:stretch>
        </p:blipFill>
        <p:spPr bwMode="auto">
          <a:xfrm>
            <a:off x="4114800" y="5029200"/>
            <a:ext cx="2348230" cy="1638300"/>
          </a:xfrm>
          <a:prstGeom prst="rect">
            <a:avLst/>
          </a:prstGeom>
          <a:noFill/>
        </p:spPr>
      </p:pic>
      <p:sp>
        <p:nvSpPr>
          <p:cNvPr id="2" name="Title 1"/>
          <p:cNvSpPr>
            <a:spLocks noGrp="1"/>
          </p:cNvSpPr>
          <p:nvPr>
            <p:ph type="title"/>
          </p:nvPr>
        </p:nvSpPr>
        <p:spPr/>
        <p:txBody>
          <a:bodyPr/>
          <a:lstStyle/>
          <a:p>
            <a:r>
              <a:rPr lang="en-US" dirty="0" smtClean="0"/>
              <a:t>Southern Europe </a:t>
            </a:r>
            <a:endParaRPr lang="en-US" dirty="0"/>
          </a:p>
        </p:txBody>
      </p:sp>
      <p:sp>
        <p:nvSpPr>
          <p:cNvPr id="3" name="Content Placeholder 2"/>
          <p:cNvSpPr>
            <a:spLocks noGrp="1"/>
          </p:cNvSpPr>
          <p:nvPr>
            <p:ph idx="1"/>
          </p:nvPr>
        </p:nvSpPr>
        <p:spPr>
          <a:xfrm>
            <a:off x="381000" y="1219200"/>
            <a:ext cx="8229600" cy="4525963"/>
          </a:xfrm>
        </p:spPr>
        <p:txBody>
          <a:bodyPr/>
          <a:lstStyle/>
          <a:p>
            <a:r>
              <a:rPr lang="en-US" dirty="0" smtClean="0"/>
              <a:t>People – Settled on the coastal plains and river valleys so that they were on the flat and near water. This allowed them to farm. Due to the dry climate they would grow grapes and olives. Due to the steep terrain they would raise sheep or goats. </a:t>
            </a:r>
            <a:endParaRPr lang="en-US" dirty="0"/>
          </a:p>
        </p:txBody>
      </p:sp>
      <p:pic>
        <p:nvPicPr>
          <p:cNvPr id="27650" name="Picture 2" descr="http://www.marialiberati.com/wordpress/wp-content/uploads/2009/02/green-olives.jpg"/>
          <p:cNvPicPr>
            <a:picLocks noChangeAspect="1" noChangeArrowheads="1"/>
          </p:cNvPicPr>
          <p:nvPr/>
        </p:nvPicPr>
        <p:blipFill>
          <a:blip r:embed="rId5" cstate="print"/>
          <a:srcRect/>
          <a:stretch>
            <a:fillRect/>
          </a:stretch>
        </p:blipFill>
        <p:spPr bwMode="auto">
          <a:xfrm>
            <a:off x="3124200" y="4191000"/>
            <a:ext cx="2091505" cy="1277779"/>
          </a:xfrm>
          <a:prstGeom prst="rect">
            <a:avLst/>
          </a:prstGeom>
          <a:noFill/>
        </p:spPr>
      </p:pic>
      <p:pic>
        <p:nvPicPr>
          <p:cNvPr id="27656" name="Picture 8" descr="http://24.media.tumblr.com/tumblr_lj2fby1CcA1qa944oo1_500.jpg"/>
          <p:cNvPicPr>
            <a:picLocks noChangeAspect="1" noChangeArrowheads="1"/>
          </p:cNvPicPr>
          <p:nvPr/>
        </p:nvPicPr>
        <p:blipFill>
          <a:blip r:embed="rId6" cstate="print"/>
          <a:srcRect/>
          <a:stretch>
            <a:fillRect/>
          </a:stretch>
        </p:blipFill>
        <p:spPr bwMode="auto">
          <a:xfrm>
            <a:off x="6629400" y="3657600"/>
            <a:ext cx="2221854"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654"/>
                                        </p:tgtEl>
                                        <p:attrNameLst>
                                          <p:attrName>style.visibility</p:attrName>
                                        </p:attrNameLst>
                                      </p:cBhvr>
                                      <p:to>
                                        <p:strVal val="visible"/>
                                      </p:to>
                                    </p:set>
                                    <p:animEffect transition="in" filter="fade">
                                      <p:cBhvr>
                                        <p:cTn id="14" dur="1000"/>
                                        <p:tgtEl>
                                          <p:spTgt spid="27654"/>
                                        </p:tgtEl>
                                      </p:cBhvr>
                                    </p:animEffect>
                                    <p:anim calcmode="lin" valueType="num">
                                      <p:cBhvr>
                                        <p:cTn id="15" dur="1000" fill="hold"/>
                                        <p:tgtEl>
                                          <p:spTgt spid="27654"/>
                                        </p:tgtEl>
                                        <p:attrNameLst>
                                          <p:attrName>ppt_x</p:attrName>
                                        </p:attrNameLst>
                                      </p:cBhvr>
                                      <p:tavLst>
                                        <p:tav tm="0">
                                          <p:val>
                                            <p:strVal val="#ppt_x"/>
                                          </p:val>
                                        </p:tav>
                                        <p:tav tm="100000">
                                          <p:val>
                                            <p:strVal val="#ppt_x"/>
                                          </p:val>
                                        </p:tav>
                                      </p:tavLst>
                                    </p:anim>
                                    <p:anim calcmode="lin" valueType="num">
                                      <p:cBhvr>
                                        <p:cTn id="16" dur="1000" fill="hold"/>
                                        <p:tgtEl>
                                          <p:spTgt spid="276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654"/>
                                        </p:tgtEl>
                                        <p:attrNameLst>
                                          <p:attrName>style.visibility</p:attrName>
                                        </p:attrNameLst>
                                      </p:cBhvr>
                                      <p:to>
                                        <p:strVal val="visible"/>
                                      </p:to>
                                    </p:set>
                                    <p:animEffect transition="in" filter="fade">
                                      <p:cBhvr>
                                        <p:cTn id="21" dur="1000"/>
                                        <p:tgtEl>
                                          <p:spTgt spid="27654"/>
                                        </p:tgtEl>
                                      </p:cBhvr>
                                    </p:animEffect>
                                    <p:anim calcmode="lin" valueType="num">
                                      <p:cBhvr>
                                        <p:cTn id="22" dur="1000" fill="hold"/>
                                        <p:tgtEl>
                                          <p:spTgt spid="27654"/>
                                        </p:tgtEl>
                                        <p:attrNameLst>
                                          <p:attrName>ppt_x</p:attrName>
                                        </p:attrNameLst>
                                      </p:cBhvr>
                                      <p:tavLst>
                                        <p:tav tm="0">
                                          <p:val>
                                            <p:strVal val="#ppt_x"/>
                                          </p:val>
                                        </p:tav>
                                        <p:tav tm="100000">
                                          <p:val>
                                            <p:strVal val="#ppt_x"/>
                                          </p:val>
                                        </p:tav>
                                      </p:tavLst>
                                    </p:anim>
                                    <p:anim calcmode="lin" valueType="num">
                                      <p:cBhvr>
                                        <p:cTn id="23" dur="1000" fill="hold"/>
                                        <p:tgtEl>
                                          <p:spTgt spid="2765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7650"/>
                                        </p:tgtEl>
                                        <p:attrNameLst>
                                          <p:attrName>style.visibility</p:attrName>
                                        </p:attrNameLst>
                                      </p:cBhvr>
                                      <p:to>
                                        <p:strVal val="visible"/>
                                      </p:to>
                                    </p:set>
                                    <p:animEffect transition="in" filter="fade">
                                      <p:cBhvr>
                                        <p:cTn id="26" dur="1000"/>
                                        <p:tgtEl>
                                          <p:spTgt spid="27650"/>
                                        </p:tgtEl>
                                      </p:cBhvr>
                                    </p:animEffect>
                                    <p:anim calcmode="lin" valueType="num">
                                      <p:cBhvr>
                                        <p:cTn id="27" dur="1000" fill="hold"/>
                                        <p:tgtEl>
                                          <p:spTgt spid="27650"/>
                                        </p:tgtEl>
                                        <p:attrNameLst>
                                          <p:attrName>ppt_x</p:attrName>
                                        </p:attrNameLst>
                                      </p:cBhvr>
                                      <p:tavLst>
                                        <p:tav tm="0">
                                          <p:val>
                                            <p:strVal val="#ppt_x"/>
                                          </p:val>
                                        </p:tav>
                                        <p:tav tm="100000">
                                          <p:val>
                                            <p:strVal val="#ppt_x"/>
                                          </p:val>
                                        </p:tav>
                                      </p:tavLst>
                                    </p:anim>
                                    <p:anim calcmode="lin" valueType="num">
                                      <p:cBhvr>
                                        <p:cTn id="28" dur="1000" fill="hold"/>
                                        <p:tgtEl>
                                          <p:spTgt spid="2765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7652"/>
                                        </p:tgtEl>
                                        <p:attrNameLst>
                                          <p:attrName>style.visibility</p:attrName>
                                        </p:attrNameLst>
                                      </p:cBhvr>
                                      <p:to>
                                        <p:strVal val="visible"/>
                                      </p:to>
                                    </p:set>
                                    <p:animEffect transition="in" filter="fade">
                                      <p:cBhvr>
                                        <p:cTn id="31" dur="1000"/>
                                        <p:tgtEl>
                                          <p:spTgt spid="27652"/>
                                        </p:tgtEl>
                                      </p:cBhvr>
                                    </p:animEffect>
                                    <p:anim calcmode="lin" valueType="num">
                                      <p:cBhvr>
                                        <p:cTn id="32" dur="1000" fill="hold"/>
                                        <p:tgtEl>
                                          <p:spTgt spid="27652"/>
                                        </p:tgtEl>
                                        <p:attrNameLst>
                                          <p:attrName>ppt_x</p:attrName>
                                        </p:attrNameLst>
                                      </p:cBhvr>
                                      <p:tavLst>
                                        <p:tav tm="0">
                                          <p:val>
                                            <p:strVal val="#ppt_x"/>
                                          </p:val>
                                        </p:tav>
                                        <p:tav tm="100000">
                                          <p:val>
                                            <p:strVal val="#ppt_x"/>
                                          </p:val>
                                        </p:tav>
                                      </p:tavLst>
                                    </p:anim>
                                    <p:anim calcmode="lin" valueType="num">
                                      <p:cBhvr>
                                        <p:cTn id="33" dur="1000" fill="hold"/>
                                        <p:tgtEl>
                                          <p:spTgt spid="2765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7656"/>
                                        </p:tgtEl>
                                        <p:attrNameLst>
                                          <p:attrName>style.visibility</p:attrName>
                                        </p:attrNameLst>
                                      </p:cBhvr>
                                      <p:to>
                                        <p:strVal val="visible"/>
                                      </p:to>
                                    </p:set>
                                    <p:animEffect transition="in" filter="fade">
                                      <p:cBhvr>
                                        <p:cTn id="38" dur="1000"/>
                                        <p:tgtEl>
                                          <p:spTgt spid="27656"/>
                                        </p:tgtEl>
                                      </p:cBhvr>
                                    </p:animEffect>
                                    <p:anim calcmode="lin" valueType="num">
                                      <p:cBhvr>
                                        <p:cTn id="39" dur="1000" fill="hold"/>
                                        <p:tgtEl>
                                          <p:spTgt spid="27656"/>
                                        </p:tgtEl>
                                        <p:attrNameLst>
                                          <p:attrName>ppt_x</p:attrName>
                                        </p:attrNameLst>
                                      </p:cBhvr>
                                      <p:tavLst>
                                        <p:tav tm="0">
                                          <p:val>
                                            <p:strVal val="#ppt_x"/>
                                          </p:val>
                                        </p:tav>
                                        <p:tav tm="100000">
                                          <p:val>
                                            <p:strVal val="#ppt_x"/>
                                          </p:val>
                                        </p:tav>
                                      </p:tavLst>
                                    </p:anim>
                                    <p:anim calcmode="lin" valueType="num">
                                      <p:cBhvr>
                                        <p:cTn id="40" dur="1000" fill="hold"/>
                                        <p:tgtEl>
                                          <p:spTgt spid="276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1228</TotalTime>
  <Words>410</Words>
  <Application>Microsoft Office PowerPoint</Application>
  <PresentationFormat>On-screen Show (4:3)</PresentationFormat>
  <Paragraphs>60</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The Geography of Europe </vt:lpstr>
      <vt:lpstr>Vocabulary</vt:lpstr>
      <vt:lpstr>Vocabulary</vt:lpstr>
      <vt:lpstr>The Physical Features of Europe</vt:lpstr>
      <vt:lpstr>Regions of Europe</vt:lpstr>
      <vt:lpstr>Southern Europe </vt:lpstr>
      <vt:lpstr>Southern Europe </vt:lpstr>
      <vt:lpstr>Southern Europe </vt:lpstr>
      <vt:lpstr>Southern Europe </vt:lpstr>
      <vt:lpstr>Northern Europe</vt:lpstr>
      <vt:lpstr>Northern Europe</vt:lpstr>
      <vt:lpstr>Northern Europe</vt:lpstr>
      <vt:lpstr>Northern Europe</vt:lpstr>
      <vt:lpstr>Scandinavia</vt:lpstr>
      <vt:lpstr>Scandinavia</vt:lpstr>
      <vt:lpstr>Scandinavia</vt:lpstr>
      <vt:lpstr>Scandinavia</vt:lpstr>
      <vt:lpstr>The Varied Topography of Europe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Geography of Europe</dc:title>
  <dc:creator>Litman Family</dc:creator>
  <cp:lastModifiedBy>wolfa</cp:lastModifiedBy>
  <cp:revision>2</cp:revision>
  <dcterms:created xsi:type="dcterms:W3CDTF">2012-09-02T16:48:01Z</dcterms:created>
  <dcterms:modified xsi:type="dcterms:W3CDTF">2013-09-04T14:54:52Z</dcterms:modified>
</cp:coreProperties>
</file>